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70" r:id="rId7"/>
    <p:sldId id="262" r:id="rId8"/>
    <p:sldId id="263" r:id="rId9"/>
    <p:sldId id="268" r:id="rId10"/>
    <p:sldId id="266" r:id="rId11"/>
    <p:sldId id="264" r:id="rId12"/>
    <p:sldId id="265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8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640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188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03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591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484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45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45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276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16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364D4-072E-44B2-B5A9-34ADC1FFCEAC}" type="datetimeFigureOut">
              <a:rPr lang="en-US" smtClean="0"/>
              <a:t>9/21/2015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450E-A73A-4CA2-9B77-EE938A02B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356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800099"/>
            <a:ext cx="9144000" cy="1932623"/>
          </a:xfrm>
        </p:spPr>
        <p:txBody>
          <a:bodyPr>
            <a:noAutofit/>
          </a:bodyPr>
          <a:lstStyle/>
          <a:p>
            <a:r>
              <a:rPr lang="en-US" sz="4000" dirty="0"/>
              <a:t>O</a:t>
            </a:r>
            <a:r>
              <a:rPr lang="en-US" sz="4000" dirty="0" smtClean="0"/>
              <a:t>ptical </a:t>
            </a:r>
            <a:r>
              <a:rPr lang="en-US" sz="4000" dirty="0"/>
              <a:t>band gaps </a:t>
            </a:r>
            <a:r>
              <a:rPr lang="en-US" sz="4000" dirty="0" smtClean="0"/>
              <a:t>from </a:t>
            </a:r>
            <a:r>
              <a:rPr lang="en-US" sz="4000" dirty="0"/>
              <a:t>tetrahedral </a:t>
            </a:r>
            <a:r>
              <a:rPr lang="en-US" sz="4000" dirty="0" err="1"/>
              <a:t>cation</a:t>
            </a:r>
            <a:r>
              <a:rPr lang="en-US" sz="4000" dirty="0"/>
              <a:t> vacancy </a:t>
            </a:r>
            <a:r>
              <a:rPr lang="en-US" sz="4000" dirty="0" smtClean="0"/>
              <a:t>and </a:t>
            </a:r>
            <a:r>
              <a:rPr lang="en-US" sz="4000" dirty="0"/>
              <a:t>variation</a:t>
            </a:r>
            <a:br>
              <a:rPr lang="en-US" sz="4000" dirty="0"/>
            </a:br>
            <a:r>
              <a:rPr lang="en-US" sz="4000" dirty="0"/>
              <a:t>of </a:t>
            </a:r>
            <a:r>
              <a:rPr lang="en-US" sz="4000" dirty="0" err="1"/>
              <a:t>cation</a:t>
            </a:r>
            <a:r>
              <a:rPr lang="en-US" sz="4000" dirty="0"/>
              <a:t> ordering in </a:t>
            </a:r>
            <a:r>
              <a:rPr lang="en-US" sz="4000" dirty="0" smtClean="0"/>
              <a:t>NCO films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184968"/>
            <a:ext cx="9144000" cy="1655762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Weiwei</a:t>
            </a:r>
            <a:r>
              <a:rPr lang="en-US" dirty="0" smtClean="0"/>
              <a:t> Zhao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5271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Experimental band gap values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2208594" y="4871881"/>
            <a:ext cx="7154096" cy="1494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values marked with the light </a:t>
            </a:r>
            <a:r>
              <a:rPr lang="en-US" sz="2000" dirty="0" err="1"/>
              <a:t>colour</a:t>
            </a:r>
            <a:r>
              <a:rPr lang="en-US" sz="2000" dirty="0"/>
              <a:t> are the </a:t>
            </a:r>
            <a:r>
              <a:rPr lang="en-US" sz="2000" dirty="0" smtClean="0"/>
              <a:t>band edge </a:t>
            </a:r>
            <a:r>
              <a:rPr lang="en-US" sz="2000" dirty="0"/>
              <a:t>absorption from </a:t>
            </a:r>
            <a:r>
              <a:rPr lang="en-US" sz="2000" i="1" dirty="0"/>
              <a:t>A </a:t>
            </a:r>
            <a:r>
              <a:rPr lang="en-US" sz="2000" dirty="0"/>
              <a:t>site vacancy </a:t>
            </a:r>
            <a:r>
              <a:rPr lang="en-US" sz="2000" dirty="0" smtClean="0"/>
              <a:t>regions</a:t>
            </a:r>
          </a:p>
          <a:p>
            <a:r>
              <a:rPr lang="en-US" sz="2000" dirty="0" smtClean="0"/>
              <a:t>deep </a:t>
            </a:r>
            <a:r>
              <a:rPr lang="en-US" sz="2000" dirty="0" err="1"/>
              <a:t>colour</a:t>
            </a:r>
            <a:r>
              <a:rPr lang="en-US" sz="2000" dirty="0"/>
              <a:t> are </a:t>
            </a:r>
            <a:r>
              <a:rPr lang="en-US" sz="2000" dirty="0" smtClean="0"/>
              <a:t>from the </a:t>
            </a:r>
            <a:r>
              <a:rPr lang="en-US" sz="2000" dirty="0"/>
              <a:t>non-defective </a:t>
            </a:r>
            <a:r>
              <a:rPr lang="en-US" sz="2000" dirty="0" smtClean="0"/>
              <a:t>areas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values without </a:t>
            </a:r>
            <a:r>
              <a:rPr lang="en-US" sz="2000" dirty="0" err="1"/>
              <a:t>colour</a:t>
            </a:r>
            <a:r>
              <a:rPr lang="en-US" sz="2000" dirty="0"/>
              <a:t> marks are </a:t>
            </a:r>
            <a:r>
              <a:rPr lang="en-US" sz="2000" dirty="0" smtClean="0"/>
              <a:t>the inter </a:t>
            </a:r>
            <a:r>
              <a:rPr lang="en-US" sz="2000" dirty="0"/>
              <a:t>band transitions.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6575" y="1475656"/>
            <a:ext cx="6093820" cy="337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83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Six configuration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478158" y="1726027"/>
            <a:ext cx="8958403" cy="45333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(a) the </a:t>
            </a:r>
            <a:r>
              <a:rPr lang="en-US" sz="2000" dirty="0" err="1"/>
              <a:t>ferrimagnetic</a:t>
            </a:r>
            <a:r>
              <a:rPr lang="en-US" sz="2000" dirty="0"/>
              <a:t> inverse </a:t>
            </a:r>
            <a:r>
              <a:rPr lang="en-US" sz="2000" dirty="0" smtClean="0"/>
              <a:t>spinel structure </a:t>
            </a:r>
            <a:r>
              <a:rPr lang="en-US" sz="2000" dirty="0"/>
              <a:t>(resulting magnetic moment of 2 </a:t>
            </a:r>
            <a:r>
              <a:rPr lang="en-US" sz="2000" dirty="0" err="1" smtClean="0"/>
              <a:t>μB</a:t>
            </a:r>
            <a:r>
              <a:rPr lang="en-US" sz="2000" dirty="0" smtClean="0"/>
              <a:t>/</a:t>
            </a:r>
            <a:r>
              <a:rPr lang="en-US" sz="2000" dirty="0" err="1" smtClean="0"/>
              <a:t>f.u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 smtClean="0"/>
              <a:t>(b</a:t>
            </a:r>
            <a:r>
              <a:rPr lang="en-US" sz="2000" dirty="0"/>
              <a:t>) the non-magnetic </a:t>
            </a:r>
            <a:r>
              <a:rPr lang="en-US" sz="2000" dirty="0" smtClean="0"/>
              <a:t>inverse spinel </a:t>
            </a:r>
            <a:r>
              <a:rPr lang="en-US" sz="2000" dirty="0"/>
              <a:t>structure (magnetic moment was forced to 0 </a:t>
            </a:r>
            <a:r>
              <a:rPr lang="en-US" sz="2000" dirty="0" err="1"/>
              <a:t>μB</a:t>
            </a:r>
            <a:r>
              <a:rPr lang="en-US" sz="2000" dirty="0"/>
              <a:t>/</a:t>
            </a:r>
            <a:r>
              <a:rPr lang="en-US" sz="2000" dirty="0" err="1"/>
              <a:t>f.u</a:t>
            </a:r>
            <a:r>
              <a:rPr lang="en-US" sz="2000" dirty="0" smtClean="0"/>
              <a:t>.)</a:t>
            </a:r>
            <a:endParaRPr lang="en-US" sz="2000" dirty="0"/>
          </a:p>
          <a:p>
            <a:r>
              <a:rPr lang="en-US" sz="2000" dirty="0"/>
              <a:t>(c) the normal spinel structure (magnetic moment of 2 </a:t>
            </a:r>
            <a:r>
              <a:rPr lang="en-US" sz="2000" dirty="0" err="1"/>
              <a:t>μB</a:t>
            </a:r>
            <a:r>
              <a:rPr lang="en-US" sz="2000" dirty="0"/>
              <a:t>/</a:t>
            </a:r>
            <a:r>
              <a:rPr lang="en-US" sz="2000" dirty="0" err="1"/>
              <a:t>f.u</a:t>
            </a:r>
            <a:r>
              <a:rPr lang="en-US" sz="2000" dirty="0"/>
              <a:t>.),</a:t>
            </a:r>
          </a:p>
          <a:p>
            <a:r>
              <a:rPr lang="en-US" sz="2000" dirty="0"/>
              <a:t>(d) with a mixed spinel-inverse spinel structure where </a:t>
            </a:r>
            <a:r>
              <a:rPr lang="en-US" sz="2000" dirty="0" smtClean="0"/>
              <a:t>25 and </a:t>
            </a:r>
            <a:r>
              <a:rPr lang="en-US" sz="2000" dirty="0"/>
              <a:t>50% of the </a:t>
            </a:r>
            <a:r>
              <a:rPr lang="en-US" sz="2000" i="1" dirty="0"/>
              <a:t>A </a:t>
            </a:r>
            <a:r>
              <a:rPr lang="en-US" sz="2000" dirty="0"/>
              <a:t>site Co atoms are swapped with </a:t>
            </a:r>
            <a:r>
              <a:rPr lang="en-US" sz="2000" i="1" dirty="0"/>
              <a:t>B </a:t>
            </a:r>
            <a:r>
              <a:rPr lang="en-US" sz="2000" dirty="0" smtClean="0"/>
              <a:t>site </a:t>
            </a:r>
            <a:r>
              <a:rPr lang="it-IT" sz="2000" dirty="0" smtClean="0"/>
              <a:t>Ni </a:t>
            </a:r>
            <a:r>
              <a:rPr lang="it-IT" sz="2000" dirty="0"/>
              <a:t>atoms (magnetic moment 2 μB/f.u</a:t>
            </a:r>
            <a:r>
              <a:rPr lang="it-IT" sz="2000" dirty="0" smtClean="0"/>
              <a:t>.) </a:t>
            </a:r>
          </a:p>
          <a:p>
            <a:r>
              <a:rPr lang="it-IT" sz="2000" dirty="0" smtClean="0"/>
              <a:t>(</a:t>
            </a:r>
            <a:r>
              <a:rPr lang="it-IT" sz="2000" dirty="0"/>
              <a:t>e) inverse </a:t>
            </a:r>
            <a:r>
              <a:rPr lang="it-IT" sz="2000" dirty="0" smtClean="0"/>
              <a:t>spinel </a:t>
            </a:r>
            <a:r>
              <a:rPr lang="en-US" sz="2000" dirty="0" smtClean="0"/>
              <a:t>with </a:t>
            </a:r>
            <a:r>
              <a:rPr lang="en-US" sz="2000" dirty="0"/>
              <a:t>50% of </a:t>
            </a:r>
            <a:r>
              <a:rPr lang="en-US" sz="2000" i="1" dirty="0"/>
              <a:t>A </a:t>
            </a:r>
            <a:r>
              <a:rPr lang="en-US" sz="2000" dirty="0"/>
              <a:t>site atoms removed (magnetic moment </a:t>
            </a:r>
            <a:r>
              <a:rPr lang="en-US" sz="2000" dirty="0" smtClean="0"/>
              <a:t>of 1.5 </a:t>
            </a:r>
            <a:r>
              <a:rPr lang="en-US" sz="2000" dirty="0" err="1"/>
              <a:t>μB</a:t>
            </a:r>
            <a:r>
              <a:rPr lang="en-US" sz="2000" dirty="0"/>
              <a:t>/</a:t>
            </a:r>
            <a:r>
              <a:rPr lang="en-US" sz="2000" dirty="0" err="1"/>
              <a:t>f.u</a:t>
            </a:r>
            <a:r>
              <a:rPr lang="en-US" sz="2000" dirty="0" smtClean="0"/>
              <a:t>.)</a:t>
            </a:r>
          </a:p>
          <a:p>
            <a:r>
              <a:rPr lang="en-US" sz="2000" dirty="0" smtClean="0"/>
              <a:t>(</a:t>
            </a:r>
            <a:r>
              <a:rPr lang="en-US" sz="2000" dirty="0"/>
              <a:t>f) all </a:t>
            </a:r>
            <a:r>
              <a:rPr lang="en-US" sz="2000" i="1" dirty="0"/>
              <a:t>A </a:t>
            </a:r>
            <a:r>
              <a:rPr lang="en-US" sz="2000" dirty="0"/>
              <a:t>site atoms are removed </a:t>
            </a:r>
            <a:r>
              <a:rPr lang="en-US" sz="2000" dirty="0" smtClean="0"/>
              <a:t>from the </a:t>
            </a:r>
            <a:r>
              <a:rPr lang="en-US" sz="2000" dirty="0"/>
              <a:t>unit cell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260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Electronic structure </a:t>
            </a:r>
            <a:r>
              <a:rPr lang="en-US" dirty="0" smtClean="0"/>
              <a:t>simulation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0505" y="1596390"/>
            <a:ext cx="7599998" cy="512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2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band gap values and their types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081" y="1355237"/>
            <a:ext cx="10220325" cy="3781425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2095230" y="5364858"/>
            <a:ext cx="7060200" cy="1223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various percentage of structural </a:t>
            </a:r>
            <a:r>
              <a:rPr lang="en-US" sz="2000" dirty="0" smtClean="0"/>
              <a:t>inversion</a:t>
            </a:r>
          </a:p>
          <a:p>
            <a:r>
              <a:rPr lang="en-US" sz="2000" dirty="0" smtClean="0"/>
              <a:t>(</a:t>
            </a:r>
            <a:r>
              <a:rPr lang="en-US" sz="2000" i="1" dirty="0"/>
              <a:t>b</a:t>
            </a:r>
            <a:r>
              <a:rPr lang="en-US" sz="2000" dirty="0"/>
              <a:t>) consideration of A site </a:t>
            </a:r>
            <a:r>
              <a:rPr lang="en-US" sz="2000" dirty="0" err="1" smtClean="0"/>
              <a:t>cation</a:t>
            </a:r>
            <a:r>
              <a:rPr lang="en-US" sz="2000" dirty="0"/>
              <a:t> </a:t>
            </a:r>
            <a:r>
              <a:rPr lang="en-US" sz="2000" dirty="0" smtClean="0"/>
              <a:t>vacancy </a:t>
            </a:r>
            <a:r>
              <a:rPr lang="en-US" sz="2000" dirty="0"/>
              <a:t>defects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5859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9100" y="2504356"/>
            <a:ext cx="51232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Thanks!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7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11624" y="5229201"/>
            <a:ext cx="61926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Raman spectroscopy is an effective tool for studying the</a:t>
            </a:r>
          </a:p>
          <a:p>
            <a:r>
              <a:rPr lang="en-US" sz="2000" dirty="0"/>
              <a:t>local structure of transition metal oxides, in particular, the</a:t>
            </a:r>
          </a:p>
          <a:p>
            <a:r>
              <a:rPr lang="en-US" sz="2000" dirty="0" err="1"/>
              <a:t>cation</a:t>
            </a:r>
            <a:r>
              <a:rPr lang="en-US" sz="2000" dirty="0"/>
              <a:t> distribution, charge and orbital ordering, effects of</a:t>
            </a:r>
          </a:p>
          <a:p>
            <a:r>
              <a:rPr lang="en-US" sz="2000" dirty="0"/>
              <a:t>phase transition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Raman </a:t>
            </a:r>
            <a:r>
              <a:rPr lang="en-US" dirty="0"/>
              <a:t>spectroscopy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728" y="1268761"/>
            <a:ext cx="4176464" cy="37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63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24206"/>
            <a:ext cx="4019891" cy="6741368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/>
        </p:nvSpPr>
        <p:spPr>
          <a:xfrm>
            <a:off x="5735961" y="1268760"/>
            <a:ext cx="4152509" cy="4968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X, Y, </a:t>
            </a:r>
            <a:r>
              <a:rPr lang="en-US" sz="2000" dirty="0"/>
              <a:t>X’, </a:t>
            </a:r>
            <a:r>
              <a:rPr lang="en-US" sz="2000" dirty="0"/>
              <a:t>and </a:t>
            </a:r>
            <a:r>
              <a:rPr lang="en-US" sz="2000" dirty="0"/>
              <a:t>Y’ </a:t>
            </a:r>
            <a:r>
              <a:rPr lang="en-US" sz="2000" dirty="0"/>
              <a:t>denote </a:t>
            </a:r>
            <a:r>
              <a:rPr lang="en-US" sz="2000" dirty="0"/>
              <a:t>the [100</a:t>
            </a:r>
            <a:r>
              <a:rPr lang="en-US" sz="2000" dirty="0"/>
              <a:t>], [010], [110], and </a:t>
            </a:r>
            <a:r>
              <a:rPr lang="en-US" sz="2000" dirty="0"/>
              <a:t>[-110] directions of the </a:t>
            </a:r>
            <a:r>
              <a:rPr lang="en-US" sz="2000" dirty="0"/>
              <a:t>MAO </a:t>
            </a:r>
            <a:r>
              <a:rPr lang="en-US" sz="2000" dirty="0"/>
              <a:t>substrate</a:t>
            </a:r>
          </a:p>
          <a:p>
            <a:r>
              <a:rPr lang="en-US" sz="2000" dirty="0"/>
              <a:t>The first and second letter in the </a:t>
            </a:r>
            <a:r>
              <a:rPr lang="en-US" sz="2000" dirty="0"/>
              <a:t>double notations </a:t>
            </a:r>
            <a:r>
              <a:rPr lang="en-US" sz="2000" dirty="0"/>
              <a:t>XX, XY, </a:t>
            </a:r>
            <a:r>
              <a:rPr lang="en-US" sz="2000" dirty="0"/>
              <a:t>X’X’, </a:t>
            </a:r>
            <a:r>
              <a:rPr lang="en-US" sz="2000" dirty="0"/>
              <a:t>and </a:t>
            </a:r>
            <a:r>
              <a:rPr lang="en-US" sz="2000" dirty="0"/>
              <a:t>X’Y’ </a:t>
            </a:r>
            <a:r>
              <a:rPr lang="en-US" sz="2000" dirty="0"/>
              <a:t>for the </a:t>
            </a:r>
            <a:r>
              <a:rPr lang="en-US" sz="2000" dirty="0"/>
              <a:t>scattering configuration</a:t>
            </a:r>
            <a:r>
              <a:rPr lang="en-US" sz="2000" dirty="0"/>
              <a:t> </a:t>
            </a:r>
            <a:r>
              <a:rPr lang="en-US" sz="2000" dirty="0"/>
              <a:t>correspond to </a:t>
            </a:r>
            <a:r>
              <a:rPr lang="en-US" sz="2000" dirty="0"/>
              <a:t>the direction of </a:t>
            </a:r>
            <a:r>
              <a:rPr lang="en-US" sz="2000" dirty="0"/>
              <a:t>incident and </a:t>
            </a:r>
            <a:r>
              <a:rPr lang="en-US" sz="2000" dirty="0"/>
              <a:t>scattered light </a:t>
            </a:r>
            <a:r>
              <a:rPr lang="en-US" sz="2000" dirty="0"/>
              <a:t>polarization</a:t>
            </a:r>
          </a:p>
          <a:p>
            <a:r>
              <a:rPr lang="en-US" sz="2000" dirty="0"/>
              <a:t>it provides an </a:t>
            </a:r>
            <a:r>
              <a:rPr lang="en-US" sz="2000" dirty="0"/>
              <a:t>unambiguous Raman </a:t>
            </a:r>
            <a:r>
              <a:rPr lang="en-US" sz="2000" dirty="0"/>
              <a:t>evidence that all six NCO films are epitaxial </a:t>
            </a:r>
            <a:r>
              <a:rPr lang="en-US" sz="2000" dirty="0"/>
              <a:t>and the </a:t>
            </a:r>
            <a:r>
              <a:rPr lang="en-US" sz="2000" dirty="0"/>
              <a:t>crystallographic directions coincide with those of </a:t>
            </a:r>
            <a:r>
              <a:rPr lang="en-US" sz="2000" dirty="0"/>
              <a:t>the MAO </a:t>
            </a:r>
            <a:r>
              <a:rPr lang="en-US" sz="2000" dirty="0"/>
              <a:t>substrate.</a:t>
            </a:r>
          </a:p>
        </p:txBody>
      </p:sp>
    </p:spTree>
    <p:extLst>
      <p:ext uri="{BB962C8B-B14F-4D97-AF65-F5344CB8AC3E}">
        <p14:creationId xmlns:p14="http://schemas.microsoft.com/office/powerpoint/2010/main" val="24577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5640" y="4437112"/>
            <a:ext cx="65527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Raman active phonon modes (A1g </a:t>
            </a:r>
            <a:r>
              <a:rPr lang="en-US" sz="2000" dirty="0"/>
              <a:t>+ </a:t>
            </a:r>
            <a:r>
              <a:rPr lang="en-US" sz="2000" dirty="0" err="1"/>
              <a:t>Eg</a:t>
            </a:r>
            <a:r>
              <a:rPr lang="en-US" sz="2000" dirty="0"/>
              <a:t> </a:t>
            </a:r>
            <a:r>
              <a:rPr lang="en-US" sz="2000" dirty="0"/>
              <a:t>+ 3F2g</a:t>
            </a:r>
            <a:r>
              <a:rPr lang="en-US" sz="2000" dirty="0"/>
              <a:t>) of the ideal</a:t>
            </a:r>
          </a:p>
          <a:p>
            <a:r>
              <a:rPr lang="en-US" sz="2000" dirty="0"/>
              <a:t>spinel structure.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3" y="836712"/>
            <a:ext cx="8627309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76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88" y="44624"/>
            <a:ext cx="5130570" cy="6840760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6624012" y="1052736"/>
            <a:ext cx="4152509" cy="49685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variations of the Raman spectra of NCO250 with </a:t>
            </a:r>
            <a:r>
              <a:rPr lang="en-US" sz="2000" dirty="0"/>
              <a:t>increasing temperature </a:t>
            </a:r>
            <a:r>
              <a:rPr lang="en-US" sz="2000" dirty="0"/>
              <a:t>between 23 and 600 C in air and at 23 C after the thermal treatment</a:t>
            </a:r>
            <a:r>
              <a:rPr lang="en-US" sz="2000" dirty="0"/>
              <a:t>.</a:t>
            </a:r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000" dirty="0"/>
              <a:t>The film </a:t>
            </a:r>
            <a:r>
              <a:rPr lang="en-US" sz="2000" dirty="0"/>
              <a:t>grown at </a:t>
            </a:r>
            <a:r>
              <a:rPr lang="en-US" sz="2000" dirty="0" err="1"/>
              <a:t>Tsub</a:t>
            </a:r>
            <a:r>
              <a:rPr lang="en-US" sz="2000" dirty="0"/>
              <a:t> </a:t>
            </a:r>
            <a:r>
              <a:rPr lang="en-US" sz="2000" dirty="0"/>
              <a:t>= 550 </a:t>
            </a:r>
            <a:r>
              <a:rPr lang="en-US" sz="2000" dirty="0"/>
              <a:t>C has a structure close to that </a:t>
            </a:r>
            <a:r>
              <a:rPr lang="en-US" sz="2000" dirty="0"/>
              <a:t>of the </a:t>
            </a:r>
            <a:r>
              <a:rPr lang="en-US" sz="2000" dirty="0"/>
              <a:t>ideal inverse </a:t>
            </a:r>
            <a:r>
              <a:rPr lang="en-US" sz="2000" dirty="0"/>
              <a:t>spinel</a:t>
            </a:r>
          </a:p>
          <a:p>
            <a:endParaRPr lang="en-US" sz="2000" dirty="0"/>
          </a:p>
          <a:p>
            <a:r>
              <a:rPr lang="en-US" sz="2000" dirty="0"/>
              <a:t>Those deposited </a:t>
            </a:r>
            <a:r>
              <a:rPr lang="en-US" sz="2000" dirty="0"/>
              <a:t>at lower </a:t>
            </a:r>
            <a:r>
              <a:rPr lang="en-US" sz="2000" dirty="0" err="1"/>
              <a:t>Tsub</a:t>
            </a:r>
            <a:r>
              <a:rPr lang="en-US" sz="2000" dirty="0"/>
              <a:t> are likely characterized by mixed </a:t>
            </a:r>
            <a:r>
              <a:rPr lang="en-US" sz="2000" dirty="0" err="1"/>
              <a:t>cation</a:t>
            </a:r>
            <a:r>
              <a:rPr lang="en-US" sz="2000" dirty="0"/>
              <a:t>/charge </a:t>
            </a:r>
            <a:r>
              <a:rPr lang="en-US" sz="2000" dirty="0"/>
              <a:t>distribution at both tetragonal (A) and </a:t>
            </a:r>
            <a:r>
              <a:rPr lang="en-US" sz="2000" dirty="0"/>
              <a:t>octahedral (B</a:t>
            </a:r>
            <a:r>
              <a:rPr lang="en-US" sz="2000" dirty="0"/>
              <a:t>) sites</a:t>
            </a:r>
          </a:p>
        </p:txBody>
      </p:sp>
    </p:spTree>
    <p:extLst>
      <p:ext uri="{BB962C8B-B14F-4D97-AF65-F5344CB8AC3E}">
        <p14:creationId xmlns:p14="http://schemas.microsoft.com/office/powerpoint/2010/main" val="306638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Cation</a:t>
            </a:r>
            <a:r>
              <a:rPr lang="en-US" dirty="0"/>
              <a:t> distribution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520" y="1628800"/>
            <a:ext cx="4800600" cy="4743450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6781530" y="2669687"/>
            <a:ext cx="3744416" cy="14908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(</a:t>
            </a:r>
            <a:r>
              <a:rPr lang="en-US" sz="2000" i="1" dirty="0"/>
              <a:t>a</a:t>
            </a:r>
            <a:r>
              <a:rPr lang="en-US" sz="2000" dirty="0"/>
              <a:t>) various percentage of structural </a:t>
            </a:r>
            <a:r>
              <a:rPr lang="en-US" sz="2000" dirty="0" smtClean="0"/>
              <a:t>inversion</a:t>
            </a:r>
          </a:p>
          <a:p>
            <a:r>
              <a:rPr lang="en-US" sz="2000" dirty="0" smtClean="0"/>
              <a:t>(</a:t>
            </a:r>
            <a:r>
              <a:rPr lang="en-US" sz="2000" i="1" dirty="0"/>
              <a:t>b</a:t>
            </a:r>
            <a:r>
              <a:rPr lang="en-US" sz="2000" dirty="0"/>
              <a:t>) consideration of A site </a:t>
            </a:r>
            <a:r>
              <a:rPr lang="en-US" sz="2000" dirty="0" err="1" smtClean="0"/>
              <a:t>cation</a:t>
            </a:r>
            <a:r>
              <a:rPr lang="en-US" sz="2000" dirty="0"/>
              <a:t> </a:t>
            </a:r>
            <a:r>
              <a:rPr lang="en-US" sz="2000" dirty="0" smtClean="0"/>
              <a:t>vacancy </a:t>
            </a:r>
            <a:r>
              <a:rPr lang="en-US" sz="2000" dirty="0"/>
              <a:t>defects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4961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/>
              <a:t>Experimental techniques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16902" y="1679087"/>
            <a:ext cx="7435212" cy="388843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High resolution electron energy loss spectroscopy (HREELS) is utilized to probe the </a:t>
            </a:r>
            <a:r>
              <a:rPr lang="en-US" sz="2000" dirty="0" smtClean="0"/>
              <a:t>optical band </a:t>
            </a:r>
            <a:r>
              <a:rPr lang="en-US" sz="2000" dirty="0"/>
              <a:t>gaps at the </a:t>
            </a:r>
            <a:r>
              <a:rPr lang="en-US" sz="2000" dirty="0" err="1"/>
              <a:t>nanoscale</a:t>
            </a:r>
            <a:r>
              <a:rPr lang="en-US" sz="2000" dirty="0"/>
              <a:t> in epitaxial NiCo2O4 (NCO) thin films with different </a:t>
            </a:r>
            <a:r>
              <a:rPr lang="en-US" sz="2000" dirty="0" smtClean="0"/>
              <a:t>structural order (</a:t>
            </a:r>
            <a:r>
              <a:rPr lang="en-US" sz="2000" dirty="0" err="1" smtClean="0"/>
              <a:t>cation</a:t>
            </a:r>
            <a:r>
              <a:rPr lang="en-US" sz="2000" dirty="0" smtClean="0"/>
              <a:t>/charge).</a:t>
            </a:r>
          </a:p>
          <a:p>
            <a:r>
              <a:rPr lang="en-US" sz="2000" dirty="0"/>
              <a:t>modified </a:t>
            </a:r>
            <a:r>
              <a:rPr lang="en-US" sz="2000" dirty="0" err="1"/>
              <a:t>Becke</a:t>
            </a:r>
            <a:r>
              <a:rPr lang="en-US" sz="2000" dirty="0"/>
              <a:t>–Johnson exchange potential + </a:t>
            </a:r>
            <a:r>
              <a:rPr lang="en-US" sz="2000" dirty="0" smtClean="0"/>
              <a:t>local density </a:t>
            </a:r>
            <a:r>
              <a:rPr lang="en-US" sz="2000" dirty="0"/>
              <a:t>approximation (LDA) correlation (</a:t>
            </a:r>
            <a:r>
              <a:rPr lang="en-US" sz="2000" dirty="0" err="1"/>
              <a:t>mBJLDA</a:t>
            </a:r>
            <a:r>
              <a:rPr lang="en-US" sz="2000" dirty="0"/>
              <a:t>) </a:t>
            </a:r>
            <a:r>
              <a:rPr lang="en-US" sz="2000" dirty="0" smtClean="0"/>
              <a:t>is a density </a:t>
            </a:r>
            <a:r>
              <a:rPr lang="en-US" sz="2000" dirty="0"/>
              <a:t>functional theory</a:t>
            </a:r>
            <a:endParaRPr lang="en-US" sz="2000" dirty="0" smtClean="0"/>
          </a:p>
          <a:p>
            <a:r>
              <a:rPr lang="en-US" sz="2000" dirty="0"/>
              <a:t>Electronic structure simulations were performed </a:t>
            </a:r>
            <a:r>
              <a:rPr lang="en-US" sz="2000" dirty="0" smtClean="0"/>
              <a:t>using WIEN2k </a:t>
            </a:r>
            <a:r>
              <a:rPr lang="en-US" sz="2000" dirty="0"/>
              <a:t>based density functional theory calculations on </a:t>
            </a:r>
            <a:r>
              <a:rPr lang="en-US" sz="2000" dirty="0" smtClean="0"/>
              <a:t>the relaxed </a:t>
            </a:r>
            <a:r>
              <a:rPr lang="en-US" sz="2000" dirty="0"/>
              <a:t>14 atoms NCO unit cells</a:t>
            </a:r>
            <a:r>
              <a:rPr lang="en-US" sz="2000" dirty="0" smtClean="0"/>
              <a:t>.</a:t>
            </a:r>
          </a:p>
          <a:p>
            <a:r>
              <a:rPr lang="en-US" sz="2000" dirty="0"/>
              <a:t>HRTEM can display these areas clearly and </a:t>
            </a:r>
            <a:r>
              <a:rPr lang="en-US" sz="2000" dirty="0" smtClean="0"/>
              <a:t>thus provides </a:t>
            </a:r>
            <a:r>
              <a:rPr lang="en-US" sz="2000" dirty="0"/>
              <a:t>a unique opportunity to directly acquire low </a:t>
            </a:r>
            <a:r>
              <a:rPr lang="en-US" sz="2000" dirty="0" smtClean="0"/>
              <a:t>loss spectra </a:t>
            </a:r>
            <a:r>
              <a:rPr lang="en-US" sz="2000" dirty="0"/>
              <a:t>locally with high signal intensity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5865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Experimental details</a:t>
            </a:r>
            <a:endParaRPr lang="en-US" dirty="0"/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87015" y="1896801"/>
            <a:ext cx="8327841" cy="3888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1" indent="-342891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2" indent="-28574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The NCO films were grown on (1 0 0)-oriented </a:t>
            </a:r>
            <a:r>
              <a:rPr lang="en-US" sz="2000" dirty="0" smtClean="0"/>
              <a:t>MgAl2O4 (MAO</a:t>
            </a:r>
            <a:r>
              <a:rPr lang="en-US" sz="2000" dirty="0"/>
              <a:t>) substrates by pulsed laser deposition technique at </a:t>
            </a:r>
            <a:r>
              <a:rPr lang="en-US" sz="2000" dirty="0" smtClean="0"/>
              <a:t>three different </a:t>
            </a:r>
            <a:r>
              <a:rPr lang="en-US" sz="2000" dirty="0"/>
              <a:t>temperatures i.e., 250, 350 and 550 ◦C</a:t>
            </a:r>
            <a:endParaRPr lang="en-US" sz="2000" dirty="0"/>
          </a:p>
          <a:p>
            <a:r>
              <a:rPr lang="en-US" sz="2000" dirty="0"/>
              <a:t>HREELS </a:t>
            </a:r>
            <a:r>
              <a:rPr lang="en-US" sz="2000" dirty="0" smtClean="0"/>
              <a:t>measurements for </a:t>
            </a:r>
            <a:r>
              <a:rPr lang="en-US" sz="2000" dirty="0"/>
              <a:t>the NCO samples were performed at two </a:t>
            </a:r>
            <a:r>
              <a:rPr lang="en-US" sz="2000" dirty="0" smtClean="0"/>
              <a:t>different temperatures</a:t>
            </a:r>
            <a:r>
              <a:rPr lang="en-US" sz="2000" dirty="0"/>
              <a:t>, i.e. 90 and 300 K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Electronic structure </a:t>
            </a:r>
            <a:r>
              <a:rPr lang="en-US" sz="2000" dirty="0"/>
              <a:t>calculations were performed </a:t>
            </a:r>
            <a:r>
              <a:rPr lang="en-US" sz="2000" dirty="0" smtClean="0"/>
              <a:t>for six different </a:t>
            </a:r>
            <a:r>
              <a:rPr lang="en-US" sz="2000" dirty="0"/>
              <a:t>configurations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9919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704" y="33265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Cation</a:t>
            </a:r>
            <a:r>
              <a:rPr lang="en-US" dirty="0"/>
              <a:t> distribution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899" y="1475656"/>
            <a:ext cx="9165209" cy="4920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2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590</Words>
  <Application>Microsoft Office PowerPoint</Application>
  <PresentationFormat>Widescreen</PresentationFormat>
  <Paragraphs>48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Optical band gaps from tetrahedral cation vacancy and variation of cation ordering in NCO films</vt:lpstr>
      <vt:lpstr>Raman spectroscopy</vt:lpstr>
      <vt:lpstr>PowerPoint Presentation</vt:lpstr>
      <vt:lpstr>PowerPoint Presentation</vt:lpstr>
      <vt:lpstr>PowerPoint Presentation</vt:lpstr>
      <vt:lpstr>Cation distribution</vt:lpstr>
      <vt:lpstr>Experimental techniques</vt:lpstr>
      <vt:lpstr>Experimental details</vt:lpstr>
      <vt:lpstr>Cation distribution</vt:lpstr>
      <vt:lpstr>Experimental band gap values</vt:lpstr>
      <vt:lpstr>Six configuration</vt:lpstr>
      <vt:lpstr>Electronic structure simulation</vt:lpstr>
      <vt:lpstr>band gap values and their types</vt:lpstr>
      <vt:lpstr>Thanks!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Qian</dc:creator>
  <cp:lastModifiedBy>Qian</cp:lastModifiedBy>
  <cp:revision>7</cp:revision>
  <dcterms:created xsi:type="dcterms:W3CDTF">2015-09-21T18:17:09Z</dcterms:created>
  <dcterms:modified xsi:type="dcterms:W3CDTF">2015-09-21T19:35:58Z</dcterms:modified>
</cp:coreProperties>
</file>