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410" r:id="rId3"/>
    <p:sldId id="411" r:id="rId4"/>
    <p:sldId id="412" r:id="rId5"/>
    <p:sldId id="413" r:id="rId6"/>
    <p:sldId id="414" r:id="rId7"/>
    <p:sldId id="415" r:id="rId8"/>
    <p:sldId id="420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zhe zhang" initials="xz" lastIdx="1" clrIdx="0">
    <p:extLst>
      <p:ext uri="{19B8F6BF-5375-455C-9EA6-DF929625EA0E}">
        <p15:presenceInfo xmlns:p15="http://schemas.microsoft.com/office/powerpoint/2012/main" userId="267917338b1e15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16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23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ACE7E-985B-4B1C-935B-09FFDA3047C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26D80-1DC1-4EB7-A0CD-D7684BE36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6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074" name="Picture 2" descr="C:\Users\dell-pc\Desktop\QQ截图2014091123553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468"/>
            <a:ext cx="3028950" cy="762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ell-pc\Desktop\QQ截图2014091123424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4386"/>
            <a:ext cx="1403647" cy="57302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51" name="Picture 3" descr="C:\Users\dell-pc\Desktop\391774_10151140821812327_1420625992_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28936" cy="10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467544" y="1412776"/>
            <a:ext cx="33843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3" descr="C:\Users\dell-pc\Desktop\QQ截图2014091123424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4386"/>
            <a:ext cx="1403647" cy="57302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-pc\Desktop\trainwebcoursepart_7651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40"/>
            <a:ext cx="9143999" cy="68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1827634"/>
          </a:xfrm>
        </p:spPr>
        <p:txBody>
          <a:bodyPr>
            <a:noAutofit/>
          </a:bodyPr>
          <a:lstStyle/>
          <a:p>
            <a:r>
              <a:rPr lang="en-US" altLang="zh-CN" sz="4000" b="1" dirty="0"/>
              <a:t>Interconversion between iron Oxides</a:t>
            </a:r>
            <a:endParaRPr lang="en-US" sz="40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95936" y="4149080"/>
            <a:ext cx="4280520" cy="1224136"/>
          </a:xfrm>
        </p:spPr>
        <p:txBody>
          <a:bodyPr>
            <a:noAutofit/>
          </a:bodyPr>
          <a:lstStyle/>
          <a:p>
            <a:pPr algn="r"/>
            <a:r>
              <a:rPr lang="en-US" dirty="0" err="1">
                <a:solidFill>
                  <a:schemeClr val="tx1"/>
                </a:solidFill>
              </a:rPr>
              <a:t>Xiaozhe</a:t>
            </a:r>
            <a:r>
              <a:rPr lang="en-US" dirty="0">
                <a:solidFill>
                  <a:schemeClr val="tx1"/>
                </a:solidFill>
              </a:rPr>
              <a:t> Zhang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09/21/2014</a:t>
            </a:r>
          </a:p>
        </p:txBody>
      </p:sp>
    </p:spTree>
    <p:extLst>
      <p:ext uri="{BB962C8B-B14F-4D97-AF65-F5344CB8AC3E}">
        <p14:creationId xmlns:p14="http://schemas.microsoft.com/office/powerpoint/2010/main" val="188322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Structures of Iron Oxides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1" t="8732" r="27976" b="10305"/>
          <a:stretch/>
        </p:blipFill>
        <p:spPr>
          <a:xfrm>
            <a:off x="0" y="1310102"/>
            <a:ext cx="2403959" cy="3148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t="2454" r="15396" b="2854"/>
          <a:stretch/>
        </p:blipFill>
        <p:spPr>
          <a:xfrm>
            <a:off x="2558769" y="1310102"/>
            <a:ext cx="3124039" cy="3275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3" t="2914" r="15394" b="2395"/>
          <a:stretch/>
        </p:blipFill>
        <p:spPr>
          <a:xfrm>
            <a:off x="5852351" y="1259722"/>
            <a:ext cx="3312368" cy="3312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2" t="80282" r="121" b="-867"/>
          <a:stretch/>
        </p:blipFill>
        <p:spPr>
          <a:xfrm>
            <a:off x="7954398" y="5487951"/>
            <a:ext cx="1123916" cy="1404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4976" y="4381272"/>
            <a:ext cx="1156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α-Fe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3</a:t>
            </a:r>
            <a:endParaRPr lang="zh-CN" alt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541515" y="4470611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γ-Fe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</a:rPr>
              <a:t>O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3</a:t>
            </a:r>
            <a:endParaRPr lang="zh-CN" alt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033953" y="4399703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Fe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</a:rPr>
              <a:t>O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4</a:t>
            </a:r>
            <a:endParaRPr lang="zh-CN" alt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324617"/>
              </p:ext>
            </p:extLst>
          </p:nvPr>
        </p:nvGraphicFramePr>
        <p:xfrm>
          <a:off x="784766" y="5374005"/>
          <a:ext cx="71696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2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α-Fe</a:t>
                      </a:r>
                      <a:r>
                        <a:rPr lang="en-US" altLang="zh-CN" sz="1800" baseline="-25000" dirty="0"/>
                        <a:t>2</a:t>
                      </a:r>
                      <a:r>
                        <a:rPr lang="en-US" altLang="zh-CN" sz="1800" dirty="0"/>
                        <a:t>O</a:t>
                      </a:r>
                      <a:r>
                        <a:rPr lang="en-US" altLang="zh-CN" sz="1800" baseline="-25000" dirty="0"/>
                        <a:t>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γ-Fe</a:t>
                      </a:r>
                      <a:r>
                        <a:rPr lang="en-US" altLang="zh-CN" sz="18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altLang="zh-CN" sz="18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r>
                        <a:rPr lang="en-US" altLang="zh-CN" sz="18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altLang="zh-CN" sz="18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latin typeface="+mn-lt"/>
                        </a:rPr>
                        <a:t>Space group</a:t>
                      </a:r>
                      <a:endParaRPr lang="zh-CN" altLang="en-US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R-3c (167)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Fd-3m (227)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Fd-3m (227)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Lattice constants</a:t>
                      </a:r>
                      <a:endParaRPr lang="zh-CN" sz="1800" b="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5.0079 (A)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8.3300  (A)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8.384 (A)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35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interconversion of iron oxides</a:t>
            </a:r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34982"/>
              </p:ext>
            </p:extLst>
          </p:nvPr>
        </p:nvGraphicFramePr>
        <p:xfrm>
          <a:off x="5868144" y="2204864"/>
          <a:ext cx="179240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α-Fe</a:t>
                      </a:r>
                      <a:r>
                        <a:rPr lang="en-US" altLang="zh-CN" sz="1800" baseline="-25000" dirty="0"/>
                        <a:t>2</a:t>
                      </a:r>
                      <a:r>
                        <a:rPr lang="en-US" altLang="zh-CN" sz="1800" dirty="0"/>
                        <a:t>O</a:t>
                      </a:r>
                      <a:r>
                        <a:rPr lang="en-US" altLang="zh-CN" sz="1800" baseline="-25000" dirty="0"/>
                        <a:t>3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99905"/>
              </p:ext>
            </p:extLst>
          </p:nvPr>
        </p:nvGraphicFramePr>
        <p:xfrm>
          <a:off x="1115616" y="2204864"/>
          <a:ext cx="17924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γ-Fe</a:t>
                      </a:r>
                      <a:r>
                        <a:rPr lang="en-US" altLang="zh-CN" sz="18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altLang="zh-CN" sz="18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440103"/>
              </p:ext>
            </p:extLst>
          </p:nvPr>
        </p:nvGraphicFramePr>
        <p:xfrm>
          <a:off x="3419872" y="4437112"/>
          <a:ext cx="179240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r>
                        <a:rPr lang="en-US" altLang="zh-CN" sz="18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altLang="zh-CN" sz="18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203848" y="2387744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123728" y="2708920"/>
            <a:ext cx="1152128" cy="1728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364088" y="2708920"/>
            <a:ext cx="1400260" cy="1911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56176" y="3479790"/>
            <a:ext cx="2259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Reduce (I) </a:t>
            </a:r>
          </a:p>
          <a:p>
            <a:r>
              <a:rPr lang="en-US" altLang="zh-CN" dirty="0"/>
              <a:t>H2, thermal reduction</a:t>
            </a:r>
            <a:endParaRPr lang="zh-CN" alt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356296" y="2708920"/>
            <a:ext cx="1265296" cy="1728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71887" y="3173185"/>
            <a:ext cx="150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Oxidize(II), O2</a:t>
            </a:r>
            <a:endParaRPr lang="zh-CN" alt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45130" y="4883933"/>
            <a:ext cx="5541891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dirty="0"/>
              <a:t>α-Fe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3 </a:t>
            </a:r>
            <a:r>
              <a:rPr lang="en-US" altLang="zh-CN" sz="2400" dirty="0"/>
              <a:t>= 2/3 Fe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4</a:t>
            </a:r>
            <a:r>
              <a:rPr lang="en-US" altLang="zh-CN" sz="2400" dirty="0"/>
              <a:t> + 1/6 O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(I)</a:t>
            </a:r>
          </a:p>
          <a:p>
            <a:pPr algn="ctr">
              <a:lnSpc>
                <a:spcPct val="130000"/>
              </a:lnSpc>
            </a:pPr>
            <a:r>
              <a:rPr lang="en-US" altLang="zh-CN" sz="2400" dirty="0"/>
              <a:t>Fe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4</a:t>
            </a:r>
            <a:r>
              <a:rPr lang="en-US" altLang="zh-CN" sz="2400" dirty="0"/>
              <a:t> + 1/4 O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= 3/2 α-Fe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 (II)</a:t>
            </a:r>
          </a:p>
          <a:p>
            <a:pPr algn="ctr">
              <a:lnSpc>
                <a:spcPct val="130000"/>
              </a:lnSpc>
            </a:pPr>
            <a:r>
              <a:rPr lang="en-US" altLang="zh-CN" sz="2400" dirty="0"/>
              <a:t>Fe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4</a:t>
            </a:r>
            <a:r>
              <a:rPr lang="en-US" altLang="zh-CN" sz="2400" dirty="0"/>
              <a:t> + 1/4 O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= 3/2 </a:t>
            </a:r>
            <a:r>
              <a:rPr lang="el-GR" altLang="zh-CN" sz="2400" dirty="0"/>
              <a:t>γ</a:t>
            </a:r>
            <a:r>
              <a:rPr lang="en-US" altLang="zh-CN" sz="2400" dirty="0"/>
              <a:t>-Fe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 (II)</a:t>
            </a:r>
          </a:p>
          <a:p>
            <a:pPr algn="ctr">
              <a:lnSpc>
                <a:spcPct val="130000"/>
              </a:lnSpc>
            </a:pPr>
            <a:r>
              <a:rPr lang="el-GR" altLang="zh-CN" sz="2400" dirty="0"/>
              <a:t>γ-</a:t>
            </a:r>
            <a:r>
              <a:rPr lang="en-US" altLang="zh-CN" sz="2400" dirty="0"/>
              <a:t>Fe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 = </a:t>
            </a:r>
            <a:r>
              <a:rPr lang="el-GR" altLang="zh-CN" sz="2400" dirty="0"/>
              <a:t>α-</a:t>
            </a:r>
            <a:r>
              <a:rPr lang="en-US" altLang="zh-CN" sz="2400" dirty="0"/>
              <a:t>Fe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  (IV)</a:t>
            </a:r>
            <a:endParaRPr lang="zh-CN" altLang="zh-C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419872" y="1899499"/>
            <a:ext cx="2394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Structrue</a:t>
            </a:r>
            <a:r>
              <a:rPr lang="en-US" altLang="zh-CN" dirty="0"/>
              <a:t> change, T (IV)</a:t>
            </a:r>
            <a:endParaRPr lang="zh-CN" altLang="en-US" dirty="0"/>
          </a:p>
        </p:txBody>
      </p:sp>
      <p:sp>
        <p:nvSpPr>
          <p:cNvPr id="24" name="Rectangle 23"/>
          <p:cNvSpPr/>
          <p:nvPr/>
        </p:nvSpPr>
        <p:spPr>
          <a:xfrm>
            <a:off x="1116793" y="3351312"/>
            <a:ext cx="1558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Oxidize(III), O2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340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304986"/>
            <a:ext cx="9937104" cy="1143000"/>
          </a:xfrm>
        </p:spPr>
        <p:txBody>
          <a:bodyPr>
            <a:noAutofit/>
          </a:bodyPr>
          <a:lstStyle/>
          <a:p>
            <a:r>
              <a:rPr lang="en-US" altLang="zh-CN" sz="2800" b="1" dirty="0"/>
              <a:t>Interconversion in between of α‑Fe</a:t>
            </a:r>
            <a:r>
              <a:rPr lang="en-US" altLang="zh-CN" sz="2800" b="1" baseline="-25000" dirty="0"/>
              <a:t>2</a:t>
            </a:r>
            <a:r>
              <a:rPr lang="en-US" altLang="zh-CN" sz="2800" b="1" dirty="0"/>
              <a:t>O</a:t>
            </a:r>
            <a:r>
              <a:rPr lang="en-US" altLang="zh-CN" sz="2800" b="1" baseline="-25000" dirty="0"/>
              <a:t>3</a:t>
            </a:r>
            <a:r>
              <a:rPr lang="en-US" altLang="zh-CN" sz="2800" b="1" dirty="0"/>
              <a:t> and Fe</a:t>
            </a:r>
            <a:r>
              <a:rPr lang="en-US" altLang="zh-CN" sz="2800" b="1" baseline="-25000" dirty="0"/>
              <a:t>3</a:t>
            </a:r>
            <a:r>
              <a:rPr lang="en-US" altLang="zh-CN" sz="2800" b="1" dirty="0"/>
              <a:t>O</a:t>
            </a:r>
            <a:r>
              <a:rPr lang="en-US" altLang="zh-CN" sz="2800" b="1" baseline="-25000" dirty="0"/>
              <a:t>4</a:t>
            </a:r>
            <a:endParaRPr lang="zh-CN" altLang="en-US" sz="2800" b="1" baseline="-2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018" y="1562084"/>
            <a:ext cx="3262951" cy="4203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1" y="1562084"/>
            <a:ext cx="4205453" cy="42033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152" y="6450994"/>
            <a:ext cx="4528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J. Phys. Chem. C 2014, 118, 29068−29076</a:t>
            </a:r>
            <a:endParaRPr lang="zh-CN" alt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4472529" y="1475492"/>
            <a:ext cx="1593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FeO</a:t>
            </a:r>
            <a:r>
              <a:rPr lang="en-US" altLang="zh-CN" dirty="0">
                <a:solidFill>
                  <a:srgbClr val="FF0000"/>
                </a:solidFill>
              </a:rPr>
              <a:t> on Pt(111)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0232" y="1502997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Fe3O4 film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9951" y="3620444"/>
            <a:ext cx="2232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dirty="0">
                <a:solidFill>
                  <a:srgbClr val="FF0000"/>
                </a:solidFill>
              </a:rPr>
              <a:t>α-</a:t>
            </a:r>
            <a:r>
              <a:rPr lang="en-US" altLang="zh-CN" dirty="0">
                <a:solidFill>
                  <a:srgbClr val="FF0000"/>
                </a:solidFill>
              </a:rPr>
              <a:t>Fe</a:t>
            </a:r>
            <a:r>
              <a:rPr lang="en-US" altLang="zh-CN" sz="800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</a:rPr>
              <a:t>O</a:t>
            </a:r>
            <a:r>
              <a:rPr lang="en-US" altLang="zh-CN" sz="800" dirty="0">
                <a:solidFill>
                  <a:srgbClr val="FF0000"/>
                </a:solidFill>
              </a:rPr>
              <a:t>3 </a:t>
            </a:r>
            <a:r>
              <a:rPr lang="en-US" altLang="zh-CN" dirty="0">
                <a:solidFill>
                  <a:srgbClr val="FF0000"/>
                </a:solidFill>
              </a:rPr>
              <a:t>with structure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9014" y="3620444"/>
            <a:ext cx="2054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Fe3O4 and </a:t>
            </a:r>
            <a:r>
              <a:rPr lang="el-GR" altLang="zh-CN" dirty="0">
                <a:solidFill>
                  <a:srgbClr val="FF0000"/>
                </a:solidFill>
              </a:rPr>
              <a:t>α-</a:t>
            </a:r>
            <a:r>
              <a:rPr lang="en-US" altLang="zh-CN" dirty="0">
                <a:solidFill>
                  <a:srgbClr val="FF0000"/>
                </a:solidFill>
              </a:rPr>
              <a:t>Fe2O3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4232" y="57378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LEED patterns of the surface structures</a:t>
            </a:r>
            <a:endParaRPr lang="zh-CN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5724970"/>
            <a:ext cx="4388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Crystal structures of </a:t>
            </a:r>
            <a:r>
              <a:rPr lang="en-US" altLang="zh-CN" dirty="0" err="1"/>
              <a:t>FeO</a:t>
            </a:r>
            <a:r>
              <a:rPr lang="en-US" altLang="zh-CN" dirty="0"/>
              <a:t>, </a:t>
            </a:r>
            <a:r>
              <a:rPr lang="en-US" altLang="zh-CN" dirty="0" err="1"/>
              <a:t>wüstite</a:t>
            </a:r>
            <a:r>
              <a:rPr lang="en-US" altLang="zh-CN" dirty="0"/>
              <a:t> (a), Fe</a:t>
            </a:r>
            <a:r>
              <a:rPr lang="en-US" altLang="zh-CN" baseline="-25000" dirty="0"/>
              <a:t>3</a:t>
            </a:r>
            <a:r>
              <a:rPr lang="en-US" altLang="zh-CN" dirty="0"/>
              <a:t>O</a:t>
            </a:r>
            <a:r>
              <a:rPr lang="en-US" altLang="zh-CN" baseline="-25000" dirty="0"/>
              <a:t>4</a:t>
            </a:r>
            <a:r>
              <a:rPr lang="en-US" altLang="zh-CN" dirty="0"/>
              <a:t>, magnetite (b), and </a:t>
            </a:r>
            <a:r>
              <a:rPr lang="el-GR" altLang="zh-CN" dirty="0"/>
              <a:t>α-</a:t>
            </a:r>
            <a:r>
              <a:rPr lang="en-US" altLang="zh-CN" dirty="0"/>
              <a:t>Fe</a:t>
            </a:r>
            <a:r>
              <a:rPr lang="en-US" altLang="zh-CN" baseline="-25000" dirty="0"/>
              <a:t>2</a:t>
            </a:r>
            <a:r>
              <a:rPr lang="en-US" altLang="zh-CN" dirty="0"/>
              <a:t>O</a:t>
            </a:r>
            <a:r>
              <a:rPr lang="en-US" altLang="zh-CN" baseline="-25000" dirty="0"/>
              <a:t>3</a:t>
            </a:r>
            <a:r>
              <a:rPr lang="en-US" altLang="zh-CN" dirty="0"/>
              <a:t>, hematite (c).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924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/>
              <a:t>Interconversion in between different phase of Fe</a:t>
            </a:r>
            <a:r>
              <a:rPr lang="en-US" altLang="zh-CN" sz="2800" b="1" baseline="-25000" dirty="0"/>
              <a:t>2</a:t>
            </a:r>
            <a:r>
              <a:rPr lang="en-US" altLang="zh-CN" sz="2800" b="1" dirty="0"/>
              <a:t>O</a:t>
            </a:r>
            <a:r>
              <a:rPr lang="en-US" altLang="zh-CN" sz="2800" b="1" baseline="-25000" dirty="0"/>
              <a:t>3</a:t>
            </a:r>
            <a:endParaRPr lang="zh-CN" altLang="en-US" sz="2800" baseline="-2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105" y="3543194"/>
            <a:ext cx="3031299" cy="3061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868" y="3424453"/>
            <a:ext cx="36264" cy="9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791" y="3757138"/>
            <a:ext cx="3050620" cy="2847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1070779"/>
            <a:ext cx="3744299" cy="2660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44" y="1070779"/>
            <a:ext cx="3371495" cy="24077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870" y="6604635"/>
            <a:ext cx="3478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Chem. Mater. 2011, 23, 3255–3272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4062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890" y="399836"/>
            <a:ext cx="8148542" cy="1143000"/>
          </a:xfrm>
        </p:spPr>
        <p:txBody>
          <a:bodyPr>
            <a:noAutofit/>
          </a:bodyPr>
          <a:lstStyle/>
          <a:p>
            <a:r>
              <a:rPr lang="en-US" altLang="zh-CN" sz="2800" b="1" dirty="0"/>
              <a:t>Interconversion in between of α‑Fe</a:t>
            </a:r>
            <a:r>
              <a:rPr lang="en-US" altLang="zh-CN" sz="2800" b="1" baseline="-25000" dirty="0"/>
              <a:t>2</a:t>
            </a:r>
            <a:r>
              <a:rPr lang="en-US" altLang="zh-CN" sz="2800" b="1" dirty="0"/>
              <a:t>O</a:t>
            </a:r>
            <a:r>
              <a:rPr lang="en-US" altLang="zh-CN" sz="2800" b="1" baseline="-25000" dirty="0"/>
              <a:t>3</a:t>
            </a:r>
            <a:r>
              <a:rPr lang="en-US" altLang="zh-CN" sz="2800" b="1" dirty="0"/>
              <a:t> and </a:t>
            </a:r>
            <a:r>
              <a:rPr lang="el-GR" altLang="zh-CN" sz="2800" b="1" dirty="0"/>
              <a:t>γ</a:t>
            </a:r>
            <a:r>
              <a:rPr lang="en-US" altLang="zh-CN" sz="2800" b="1" dirty="0"/>
              <a:t>-Fe</a:t>
            </a:r>
            <a:r>
              <a:rPr lang="en-US" altLang="zh-CN" sz="2800" b="1" baseline="-25000" dirty="0"/>
              <a:t>2</a:t>
            </a:r>
            <a:r>
              <a:rPr lang="en-US" altLang="zh-CN" sz="2800" b="1" dirty="0"/>
              <a:t>O</a:t>
            </a:r>
            <a:r>
              <a:rPr lang="en-US" altLang="zh-CN" sz="2800" b="1" baseline="-25000" dirty="0"/>
              <a:t>3</a:t>
            </a:r>
            <a:r>
              <a:rPr lang="en-US" altLang="zh-CN" sz="2800" b="1" dirty="0"/>
              <a:t> </a:t>
            </a:r>
            <a:endParaRPr lang="zh-CN" alt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53" y="1542836"/>
            <a:ext cx="3966089" cy="1203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3" y="2942659"/>
            <a:ext cx="6126266" cy="3376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885" y="3137522"/>
            <a:ext cx="3160882" cy="3251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419" y="1456873"/>
            <a:ext cx="4809581" cy="1289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076" y="6458440"/>
            <a:ext cx="385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ACTA PHYSICA POLONICA A, 125 (2014)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519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b="1" dirty="0"/>
              <a:t>Interconversion in between of α‑Fe</a:t>
            </a:r>
            <a:r>
              <a:rPr lang="en-US" altLang="zh-CN" sz="2800" b="1" baseline="-25000" dirty="0"/>
              <a:t>2</a:t>
            </a:r>
            <a:r>
              <a:rPr lang="en-US" altLang="zh-CN" sz="2800" b="1" dirty="0"/>
              <a:t>O</a:t>
            </a:r>
            <a:r>
              <a:rPr lang="en-US" altLang="zh-CN" sz="2800" b="1" baseline="-25000" dirty="0"/>
              <a:t>3</a:t>
            </a:r>
            <a:r>
              <a:rPr lang="en-US" altLang="zh-CN" sz="2800" b="1" dirty="0"/>
              <a:t> and Fe</a:t>
            </a:r>
            <a:r>
              <a:rPr lang="en-US" altLang="zh-CN" sz="2800" b="1" baseline="-25000" dirty="0"/>
              <a:t>3</a:t>
            </a:r>
            <a:r>
              <a:rPr lang="en-US" altLang="zh-CN" sz="2800" b="1" dirty="0"/>
              <a:t>O</a:t>
            </a:r>
            <a:r>
              <a:rPr lang="en-US" altLang="zh-CN" sz="2800" b="1" baseline="-25000" dirty="0"/>
              <a:t>4</a:t>
            </a:r>
            <a:endParaRPr lang="zh-CN" altLang="en-US" sz="2800" baseline="-2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742" r="4185" b="-1591"/>
          <a:stretch/>
        </p:blipFill>
        <p:spPr>
          <a:xfrm>
            <a:off x="189655" y="1166188"/>
            <a:ext cx="4289648" cy="4891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679"/>
          <a:stretch/>
        </p:blipFill>
        <p:spPr>
          <a:xfrm>
            <a:off x="4746848" y="1249591"/>
            <a:ext cx="3672407" cy="2509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243"/>
          <a:stretch/>
        </p:blipFill>
        <p:spPr>
          <a:xfrm>
            <a:off x="5466927" y="3759466"/>
            <a:ext cx="2232248" cy="31097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8429" y="6488668"/>
            <a:ext cx="2880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Langmuir 2011, 27(1), 11–14</a:t>
            </a:r>
            <a:endParaRPr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2319862"/>
            <a:ext cx="894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Fe(110)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590" y="2601978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300 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3011645"/>
            <a:ext cx="894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450 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7839" y="3611809"/>
            <a:ext cx="823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600 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9281" y="4349871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800 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9834" y="1047712"/>
            <a:ext cx="894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Fe(110)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87072" y="2504528"/>
            <a:ext cx="1321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Fe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</a:rPr>
              <a:t>O</a:t>
            </a:r>
            <a:r>
              <a:rPr lang="en-US" altLang="zh-CN" baseline="-25000" dirty="0">
                <a:solidFill>
                  <a:srgbClr val="FF0000"/>
                </a:solidFill>
              </a:rPr>
              <a:t>3</a:t>
            </a:r>
            <a:r>
              <a:rPr lang="en-US" altLang="zh-CN" dirty="0">
                <a:solidFill>
                  <a:srgbClr val="FF0000"/>
                </a:solidFill>
              </a:rPr>
              <a:t>(0001)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573" y="3957132"/>
            <a:ext cx="1203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Fe</a:t>
            </a:r>
            <a:r>
              <a:rPr lang="en-US" altLang="zh-CN" baseline="-25000" dirty="0">
                <a:solidFill>
                  <a:srgbClr val="FF0000"/>
                </a:solidFill>
              </a:rPr>
              <a:t>3</a:t>
            </a:r>
            <a:r>
              <a:rPr lang="en-US" altLang="zh-CN" dirty="0">
                <a:solidFill>
                  <a:srgbClr val="FF0000"/>
                </a:solidFill>
              </a:rPr>
              <a:t>O</a:t>
            </a:r>
            <a:r>
              <a:rPr lang="en-US" altLang="zh-CN" baseline="-25000" dirty="0">
                <a:solidFill>
                  <a:srgbClr val="FF0000"/>
                </a:solidFill>
              </a:rPr>
              <a:t>4</a:t>
            </a:r>
            <a:r>
              <a:rPr lang="en-US" altLang="zh-CN" dirty="0">
                <a:solidFill>
                  <a:srgbClr val="FF0000"/>
                </a:solidFill>
              </a:rPr>
              <a:t>(111)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605743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UPS</a:t>
            </a:r>
            <a:endParaRPr lang="zh-CN" alt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68168" y="371383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FeO</a:t>
            </a:r>
            <a:r>
              <a:rPr lang="en-US" altLang="zh-CN" dirty="0">
                <a:solidFill>
                  <a:srgbClr val="FF0000"/>
                </a:solidFill>
              </a:rPr>
              <a:t>(111</a:t>
            </a:r>
            <a:r>
              <a:rPr lang="en-US" altLang="zh-CN" dirty="0">
                <a:latin typeface="AdvTimes"/>
              </a:rPr>
              <a:t>)</a:t>
            </a:r>
            <a:endParaRPr lang="zh-CN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7693164" y="5731962"/>
            <a:ext cx="554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FeO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41867" y="6090766"/>
            <a:ext cx="71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Fe</a:t>
            </a:r>
            <a:r>
              <a:rPr lang="en-US" altLang="zh-CN" baseline="-25000" dirty="0">
                <a:solidFill>
                  <a:srgbClr val="FF0000"/>
                </a:solidFill>
              </a:rPr>
              <a:t>3</a:t>
            </a:r>
            <a:r>
              <a:rPr lang="en-US" altLang="zh-CN" dirty="0">
                <a:solidFill>
                  <a:srgbClr val="FF0000"/>
                </a:solidFill>
              </a:rPr>
              <a:t>O</a:t>
            </a:r>
            <a:r>
              <a:rPr lang="en-US" altLang="zh-CN" baseline="-25000" dirty="0">
                <a:solidFill>
                  <a:srgbClr val="FF0000"/>
                </a:solidFill>
              </a:rPr>
              <a:t>4</a:t>
            </a:r>
            <a:endParaRPr lang="zh-CN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69239" y="4211371"/>
            <a:ext cx="711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FeO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Fe</a:t>
            </a:r>
            <a:r>
              <a:rPr lang="en-US" altLang="zh-CN" baseline="-25000" dirty="0">
                <a:solidFill>
                  <a:srgbClr val="FF0000"/>
                </a:solidFill>
              </a:rPr>
              <a:t>3</a:t>
            </a:r>
            <a:r>
              <a:rPr lang="en-US" altLang="zh-CN" dirty="0">
                <a:solidFill>
                  <a:srgbClr val="FF0000"/>
                </a:solidFill>
              </a:rPr>
              <a:t>O</a:t>
            </a:r>
            <a:r>
              <a:rPr lang="en-US" altLang="zh-CN" baseline="-25000" dirty="0">
                <a:solidFill>
                  <a:srgbClr val="FF0000"/>
                </a:solidFill>
              </a:rPr>
              <a:t>4</a:t>
            </a:r>
            <a:endParaRPr lang="zh-CN" alt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7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Describe the phase transition with different method, like XRD, XPS, LEED.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Lack of theoretic analysis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9472" y="3068961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In our experiment: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Real time </a:t>
            </a:r>
            <a:r>
              <a:rPr lang="en-US" altLang="zh-CN" sz="2400" dirty="0">
                <a:solidFill>
                  <a:srgbClr val="FF0000"/>
                </a:solidFill>
              </a:rPr>
              <a:t>RHEED</a:t>
            </a:r>
            <a:r>
              <a:rPr lang="en-US" altLang="zh-CN" sz="2400" dirty="0"/>
              <a:t> study of phase transition.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0000"/>
                </a:solidFill>
              </a:rPr>
              <a:t>Thermodynamic analysis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hetero-multilayer growth of iron oxides.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Al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/</a:t>
            </a:r>
            <a:r>
              <a:rPr lang="el-GR" altLang="zh-CN" sz="2400" dirty="0"/>
              <a:t>α</a:t>
            </a:r>
            <a:r>
              <a:rPr lang="en-US" altLang="zh-CN" sz="2400" dirty="0"/>
              <a:t>-Fe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, Al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/Fe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4</a:t>
            </a:r>
            <a:r>
              <a:rPr lang="en-US" altLang="zh-CN" sz="2400" dirty="0"/>
              <a:t>, Al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/Fe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4</a:t>
            </a:r>
            <a:r>
              <a:rPr lang="en-US" altLang="zh-CN" sz="2400" dirty="0"/>
              <a:t>/</a:t>
            </a:r>
            <a:r>
              <a:rPr lang="el-GR" altLang="zh-CN" sz="2400" dirty="0"/>
              <a:t>γ-</a:t>
            </a:r>
            <a:r>
              <a:rPr lang="en-US" altLang="zh-CN" sz="2400" dirty="0"/>
              <a:t>Fe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, Al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/Fe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4</a:t>
            </a:r>
            <a:r>
              <a:rPr lang="en-US" altLang="zh-CN" sz="2400" dirty="0"/>
              <a:t>/</a:t>
            </a:r>
            <a:r>
              <a:rPr lang="el-GR" altLang="zh-CN" sz="2400" dirty="0"/>
              <a:t> α</a:t>
            </a:r>
            <a:r>
              <a:rPr lang="en-US" altLang="zh-CN" sz="2400" dirty="0"/>
              <a:t>- and </a:t>
            </a:r>
            <a:r>
              <a:rPr lang="el-GR" altLang="zh-CN" sz="2400" dirty="0"/>
              <a:t> γ-</a:t>
            </a:r>
            <a:r>
              <a:rPr lang="en-US" altLang="zh-CN" sz="2400" dirty="0"/>
              <a:t>Fe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biphase</a:t>
            </a:r>
            <a:r>
              <a:rPr lang="en-US" altLang="zh-CN" sz="2400" dirty="0"/>
              <a:t>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5388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332</Words>
  <Application>Microsoft Office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AdvTimes</vt:lpstr>
      <vt:lpstr>宋体</vt:lpstr>
      <vt:lpstr>Arial</vt:lpstr>
      <vt:lpstr>Calibri</vt:lpstr>
      <vt:lpstr>Times New Roman</vt:lpstr>
      <vt:lpstr>Wingdings</vt:lpstr>
      <vt:lpstr>Office 主题</vt:lpstr>
      <vt:lpstr>Interconversion between iron Oxides</vt:lpstr>
      <vt:lpstr>Structures of Iron Oxides</vt:lpstr>
      <vt:lpstr>The interconversion of iron oxides</vt:lpstr>
      <vt:lpstr>Interconversion in between of α‑Fe2O3 and Fe3O4</vt:lpstr>
      <vt:lpstr>Interconversion in between different phase of Fe2O3</vt:lpstr>
      <vt:lpstr>Interconversion in between of α‑Fe2O3 and γ-Fe2O3 </vt:lpstr>
      <vt:lpstr>Interconversion in between of α‑Fe2O3 and Fe3O4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Auger electron spectroscopy</dc:title>
  <dc:creator>zxz</dc:creator>
  <cp:lastModifiedBy>Xiaoshan Xu</cp:lastModifiedBy>
  <cp:revision>214</cp:revision>
  <dcterms:created xsi:type="dcterms:W3CDTF">2014-09-12T02:16:51Z</dcterms:created>
  <dcterms:modified xsi:type="dcterms:W3CDTF">2018-06-27T04:07:11Z</dcterms:modified>
</cp:coreProperties>
</file>